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3" r:id="rId14"/>
    <p:sldId id="258" r:id="rId15"/>
    <p:sldId id="275" r:id="rId16"/>
    <p:sldId id="261" r:id="rId17"/>
    <p:sldId id="276" r:id="rId18"/>
    <p:sldId id="277" r:id="rId19"/>
    <p:sldId id="279" r:id="rId20"/>
    <p:sldId id="262" r:id="rId21"/>
    <p:sldId id="280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2" autoAdjust="0"/>
    <p:restoredTop sz="94660"/>
  </p:normalViewPr>
  <p:slideViewPr>
    <p:cSldViewPr snapToGrid="0">
      <p:cViewPr>
        <p:scale>
          <a:sx n="71" d="100"/>
          <a:sy n="71" d="100"/>
        </p:scale>
        <p:origin x="-552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B421F-FAD5-E41C-3EB3-8367437953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F6309E-1AC8-83F4-E066-0C9E950DAD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F48FF-AEFE-224B-ACC4-4503D6F53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B97B2-8C6D-424F-BAC6-410AB2302666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FDA78-02AA-A8CE-28BE-70536AFCB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7581A-8623-C696-41FF-6449C0DD8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46BC1-C754-4559-BD34-457F2AC89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027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0BD86-F1DB-96A4-596D-D7935C4CC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18CD0D-7729-88AB-BF40-FBDC0C5C22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10DB7-2285-A1A1-7750-D7F4E7B9B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B97B2-8C6D-424F-BAC6-410AB2302666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AE255-EB78-450A-986A-D15E540C4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16B0D-0800-6B7E-D77F-1F162AD5B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46BC1-C754-4559-BD34-457F2AC89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971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9C0AF3-B0AB-BB7A-955B-327AA251A0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82C01E-8F2E-20E6-F984-3E73F3626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B65EC-FBCD-410E-A581-D45DC6C2F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B97B2-8C6D-424F-BAC6-410AB2302666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4E6EE-0138-C1F0-03C3-A697D14FB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33536-7E4F-28C5-3604-868F2FC31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46BC1-C754-4559-BD34-457F2AC89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154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EB413-3C32-438F-976E-E28951D2E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C4DFE-3CCD-DF37-C78A-D25D7E6C4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418FB-B322-C735-7DD2-6E9DB82B6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B97B2-8C6D-424F-BAC6-410AB2302666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A91744-C756-120E-5DD4-D88DE4146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FDBEC-C3B5-0C18-8082-4E31978C4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46BC1-C754-4559-BD34-457F2AC89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14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8ADE4-34A9-1A2E-23CD-5906EFCD2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277F75-062C-49F3-C928-E62856BF7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5D32F-7D5F-CF86-9EAB-B66E76B1F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B97B2-8C6D-424F-BAC6-410AB2302666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FC9815-53D7-CF9F-C904-B0A364217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95CFA-9F5B-D2EB-1DFB-C3EC01C11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46BC1-C754-4559-BD34-457F2AC89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108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2BF8-68A1-AC4C-502B-218E81036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AC25C-CD71-1F1A-792B-4C1DA5CE08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6E7097-2B84-13A0-4A12-DE702A4F6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4F0557-EBFF-AF1F-BEF5-4E3A388BF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B97B2-8C6D-424F-BAC6-410AB2302666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A7ACEC-9C06-57AF-66E1-B2655C1B6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5479F5-7AE5-2160-6387-DEA176121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46BC1-C754-4559-BD34-457F2AC89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423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01DCB-EA2D-DDF0-39D0-CAF3B87F5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DD1BB7-5ADF-C678-AFDE-A192BC55D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A45F8E-4A11-BE78-2643-F1AAAD4CB4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FD7826-D5BD-5291-1091-4D32290A10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C00F87-EBFB-77B6-8F02-1226868EE3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ED8471-4ACC-7D30-129C-A14C83938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B97B2-8C6D-424F-BAC6-410AB2302666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471807-9C1C-92D9-B0AF-0426D85A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07C32E-6D07-F94F-8F92-0999116BC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46BC1-C754-4559-BD34-457F2AC89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882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2724E-AEC9-134E-A3C3-08FC6FF53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07DDCA-6743-A7BB-EE3B-1D664869E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B97B2-8C6D-424F-BAC6-410AB2302666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D589D1-0738-0E56-0E20-9FF278E8F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2BADDD-92D3-48A3-3A81-5A66586FC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46BC1-C754-4559-BD34-457F2AC89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622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4CC8D1-9E4B-1CA4-F2E4-02D223D4A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B97B2-8C6D-424F-BAC6-410AB2302666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48C2D5-9906-03E4-3A31-F93BA3D8A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546E2-B64C-8C77-682C-986A3319E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46BC1-C754-4559-BD34-457F2AC89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36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686B-6492-0D8D-8D87-F9763DFC9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110C7-97D4-CAEE-0E94-7F1BDCC30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753CD7-24D5-E788-EAFB-C2974D24A7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9C27F6-EB86-D1A5-9B72-ADAF1D2D9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B97B2-8C6D-424F-BAC6-410AB2302666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0ABD3-1CA3-85E4-83C5-2DBA7517D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BF20B1-2A70-32F1-691F-F4473433F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46BC1-C754-4559-BD34-457F2AC89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459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094E5-A9CD-195F-0382-619E0B160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4312DC-101E-EE49-8D74-AD87589331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283004-7A4F-6D18-BB71-A5CAA076C5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4A972A-B81A-B9DF-B639-2EF916D66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B97B2-8C6D-424F-BAC6-410AB2302666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56C3B7-83E1-0623-B7B7-C64D49F11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2FB05C-9EFC-0065-B492-B27E53718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46BC1-C754-4559-BD34-457F2AC89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4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837DB1-C32C-CA2E-60EC-88DE71843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26F94E-BFE8-DC51-8B40-5D4A3B823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9A1C4-DF63-E405-23A6-9A68069B2E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5B97B2-8C6D-424F-BAC6-410AB2302666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99F47-1667-BFC7-909E-0183EA9608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1E02B-D9D3-EEB5-84F5-7F16419E64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C46BC1-C754-4559-BD34-457F2AC89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49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BC17804-C64E-06BA-2B74-6EEB26542306}"/>
              </a:ext>
            </a:extLst>
          </p:cNvPr>
          <p:cNvGrpSpPr/>
          <p:nvPr/>
        </p:nvGrpSpPr>
        <p:grpSpPr>
          <a:xfrm>
            <a:off x="2895600" y="228600"/>
            <a:ext cx="6400800" cy="6400800"/>
            <a:chOff x="2895600" y="228600"/>
            <a:chExt cx="6400800" cy="64008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660FE92-189B-902A-0129-D37F6B75C9AB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5600" y="228600"/>
              <a:ext cx="6400800" cy="640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D210BE-BB9F-0500-955E-E819263F20AF}"/>
                </a:ext>
              </a:extLst>
            </p:cNvPr>
            <p:cNvSpPr txBox="1"/>
            <p:nvPr/>
          </p:nvSpPr>
          <p:spPr>
            <a:xfrm>
              <a:off x="3352800" y="2017693"/>
              <a:ext cx="5486400" cy="42473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1200"/>
                </a:spcAft>
              </a:pPr>
              <a:r>
                <a:rPr lang="en-US" sz="3200" b="0" i="0" u="none" strike="noStrike" dirty="0">
                  <a:solidFill>
                    <a:srgbClr val="FFFFFF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I have played a lot of different board games, so I thought it would be a fun idea to showcase the massive number of games I played by creating a board-game-themed visualization!</a:t>
              </a:r>
              <a:endParaRPr lang="en-US" sz="3200" b="0" dirty="0"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br>
                <a:rPr lang="en-US" dirty="0"/>
              </a:b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D4AD6F0-6747-DCC6-6282-A43D499632EF}"/>
                </a:ext>
              </a:extLst>
            </p:cNvPr>
            <p:cNvSpPr txBox="1"/>
            <p:nvPr/>
          </p:nvSpPr>
          <p:spPr>
            <a:xfrm>
              <a:off x="2895600" y="776140"/>
              <a:ext cx="6400800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7200" b="1" i="0" u="none" strike="noStrike" dirty="0">
                  <a:solidFill>
                    <a:srgbClr val="F1C23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Motivation</a:t>
              </a:r>
              <a:endParaRPr lang="en-US" sz="7200" b="0" dirty="0"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br>
                <a:rPr lang="en-US" dirty="0"/>
              </a:b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455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660FE92-189B-902A-0129-D37F6B75C9AB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28600"/>
            <a:ext cx="64008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D210BE-BB9F-0500-955E-E819263F20AF}"/>
              </a:ext>
            </a:extLst>
          </p:cNvPr>
          <p:cNvSpPr txBox="1"/>
          <p:nvPr/>
        </p:nvSpPr>
        <p:spPr>
          <a:xfrm>
            <a:off x="3352799" y="1276029"/>
            <a:ext cx="54864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Once the key functionality is done, I proceeded to refine the visual aesthetic of the application by utilizing CSS hovering animations for the dice, and correct character orientation.</a:t>
            </a:r>
            <a:endParaRPr lang="en-US" sz="3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4AD6F0-6747-DCC6-6282-A43D499632EF}"/>
              </a:ext>
            </a:extLst>
          </p:cNvPr>
          <p:cNvSpPr txBox="1"/>
          <p:nvPr/>
        </p:nvSpPr>
        <p:spPr>
          <a:xfrm>
            <a:off x="2895600" y="286716"/>
            <a:ext cx="640080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6600" b="1" i="0" u="none" strike="noStrike" dirty="0">
                <a:solidFill>
                  <a:srgbClr val="F1C23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Process 4</a:t>
            </a:r>
            <a:endParaRPr lang="en-US" sz="6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0F603E-312A-87C2-0237-9094A1CB8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257" y="4908339"/>
            <a:ext cx="943255" cy="1452613"/>
          </a:xfrm>
          <a:prstGeom prst="rect">
            <a:avLst/>
          </a:prstGeom>
        </p:spPr>
      </p:pic>
      <p:pic>
        <p:nvPicPr>
          <p:cNvPr id="12" name="Picture 11" descr="A cartoon character running&#10;&#10;Description automatically generated">
            <a:extLst>
              <a:ext uri="{FF2B5EF4-FFF2-40B4-BE49-F238E27FC236}">
                <a16:creationId xmlns:a16="http://schemas.microsoft.com/office/drawing/2014/main" id="{2419FE25-17F4-C28D-2DE0-B91C3F841D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084" y="4869284"/>
            <a:ext cx="1108573" cy="1452613"/>
          </a:xfrm>
          <a:prstGeom prst="rect">
            <a:avLst/>
          </a:prstGeom>
        </p:spPr>
      </p:pic>
      <p:pic>
        <p:nvPicPr>
          <p:cNvPr id="14" name="Picture 13" descr="A cartoon character running&#10;&#10;Description automatically generated">
            <a:extLst>
              <a:ext uri="{FF2B5EF4-FFF2-40B4-BE49-F238E27FC236}">
                <a16:creationId xmlns:a16="http://schemas.microsoft.com/office/drawing/2014/main" id="{CC179D9D-0AEB-20EC-DACF-F89FE58AB2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435" y="4887857"/>
            <a:ext cx="1108573" cy="141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03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660FE92-189B-902A-0129-D37F6B75C9AB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28600"/>
            <a:ext cx="64008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D210BE-BB9F-0500-955E-E819263F20AF}"/>
              </a:ext>
            </a:extLst>
          </p:cNvPr>
          <p:cNvSpPr txBox="1"/>
          <p:nvPr/>
        </p:nvSpPr>
        <p:spPr>
          <a:xfrm>
            <a:off x="3352799" y="1276029"/>
            <a:ext cx="548640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en-US" sz="3200" b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From my previous experiences developing and publishing mobile applications, I have learned to always account for variable screen resolutions</a:t>
            </a:r>
            <a:endParaRPr lang="en-US" sz="3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4AD6F0-6747-DCC6-6282-A43D499632EF}"/>
              </a:ext>
            </a:extLst>
          </p:cNvPr>
          <p:cNvSpPr txBox="1"/>
          <p:nvPr/>
        </p:nvSpPr>
        <p:spPr>
          <a:xfrm>
            <a:off x="2895600" y="286716"/>
            <a:ext cx="640080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6600" b="1" i="0" u="none" strike="noStrike" dirty="0">
                <a:solidFill>
                  <a:srgbClr val="F1C23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Process </a:t>
            </a:r>
            <a:r>
              <a:rPr lang="en-US" sz="6600" b="1" dirty="0">
                <a:solidFill>
                  <a:srgbClr val="F1C2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6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905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660FE92-189B-902A-0129-D37F6B75C9AB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28600"/>
            <a:ext cx="64008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4AD6F0-6747-DCC6-6282-A43D499632EF}"/>
              </a:ext>
            </a:extLst>
          </p:cNvPr>
          <p:cNvSpPr txBox="1"/>
          <p:nvPr/>
        </p:nvSpPr>
        <p:spPr>
          <a:xfrm>
            <a:off x="2895600" y="286716"/>
            <a:ext cx="640080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6600" b="1" i="0" u="none" strike="noStrike" dirty="0">
                <a:solidFill>
                  <a:srgbClr val="F1C23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Process </a:t>
            </a:r>
            <a:r>
              <a:rPr lang="en-US" sz="6600" b="1" dirty="0">
                <a:solidFill>
                  <a:srgbClr val="F1C2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5.1</a:t>
            </a:r>
            <a:endParaRPr lang="en-US" sz="6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C65F0C-F4B8-3A18-CC43-D4A138682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531" y="1748634"/>
            <a:ext cx="2261269" cy="41680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159699-CE1B-4F7D-B3E0-FA88A5B2B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107" y="3832681"/>
            <a:ext cx="3460985" cy="16619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00499B-3933-4B8F-B20D-08F3AC3B3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4875" y="2328155"/>
            <a:ext cx="2925447" cy="106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849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660FE92-189B-902A-0129-D37F6B75C9AB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28600"/>
            <a:ext cx="64008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D210BE-BB9F-0500-955E-E819263F20AF}"/>
              </a:ext>
            </a:extLst>
          </p:cNvPr>
          <p:cNvSpPr txBox="1"/>
          <p:nvPr/>
        </p:nvSpPr>
        <p:spPr>
          <a:xfrm>
            <a:off x="3352799" y="1276029"/>
            <a:ext cx="54864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game is functional… but it is not fun. The only interaction is clicking 1 button and rolling a dice, how can I add more interaction?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4AD6F0-6747-DCC6-6282-A43D499632EF}"/>
              </a:ext>
            </a:extLst>
          </p:cNvPr>
          <p:cNvSpPr txBox="1"/>
          <p:nvPr/>
        </p:nvSpPr>
        <p:spPr>
          <a:xfrm>
            <a:off x="2895600" y="286716"/>
            <a:ext cx="640080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6600" b="1" i="0" u="none" strike="noStrike" dirty="0">
                <a:solidFill>
                  <a:srgbClr val="F1C23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Iteration 2</a:t>
            </a:r>
            <a:endParaRPr lang="en-US" sz="6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045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660FE92-189B-902A-0129-D37F6B75C9AB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28600"/>
            <a:ext cx="64008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D210BE-BB9F-0500-955E-E819263F20AF}"/>
              </a:ext>
            </a:extLst>
          </p:cNvPr>
          <p:cNvSpPr txBox="1"/>
          <p:nvPr/>
        </p:nvSpPr>
        <p:spPr>
          <a:xfrm>
            <a:off x="3352799" y="1305341"/>
            <a:ext cx="5486400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 your own board!</a:t>
            </a:r>
          </a:p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player can now buy tiles and placing them on the board. I also added a tile highlighting and image tilting feature.</a:t>
            </a:r>
            <a:endParaRPr lang="en-US" sz="3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4AD6F0-6747-DCC6-6282-A43D499632EF}"/>
              </a:ext>
            </a:extLst>
          </p:cNvPr>
          <p:cNvSpPr txBox="1"/>
          <p:nvPr/>
        </p:nvSpPr>
        <p:spPr>
          <a:xfrm>
            <a:off x="2895599" y="228600"/>
            <a:ext cx="64008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7200" b="1" dirty="0">
                <a:solidFill>
                  <a:srgbClr val="F1C2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Inspiration</a:t>
            </a:r>
            <a:r>
              <a:rPr lang="en-US" sz="7200" b="1" i="0" u="none" strike="noStrike" dirty="0">
                <a:solidFill>
                  <a:srgbClr val="F1C23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  <a:endParaRPr lang="en-US" sz="7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EBC40F-ACEF-E696-36DF-B9F82F85D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254" y="4580471"/>
            <a:ext cx="3705225" cy="17715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EE403E-0FD1-0128-B3E5-5058BFCB0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563" y="5306885"/>
            <a:ext cx="1768065" cy="10259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BC71A3-1A9C-69C7-61F7-8E320C5A0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933" y="4580471"/>
            <a:ext cx="1408521" cy="62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27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660FE92-189B-902A-0129-D37F6B75C9AB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28600"/>
            <a:ext cx="64008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D210BE-BB9F-0500-955E-E819263F20AF}"/>
              </a:ext>
            </a:extLst>
          </p:cNvPr>
          <p:cNvSpPr txBox="1"/>
          <p:nvPr/>
        </p:nvSpPr>
        <p:spPr>
          <a:xfrm>
            <a:off x="3352799" y="1276029"/>
            <a:ext cx="54864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 the player can move around the board and place tiles, it is more interactive now, but something is still lacking… you can create a beautiful board, but where’s the strategy?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4AD6F0-6747-DCC6-6282-A43D499632EF}"/>
              </a:ext>
            </a:extLst>
          </p:cNvPr>
          <p:cNvSpPr txBox="1"/>
          <p:nvPr/>
        </p:nvSpPr>
        <p:spPr>
          <a:xfrm>
            <a:off x="2895600" y="286716"/>
            <a:ext cx="640080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6600" b="1" i="0" u="none" strike="noStrike" dirty="0">
                <a:solidFill>
                  <a:srgbClr val="F1C23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Iteration 3</a:t>
            </a:r>
            <a:endParaRPr lang="en-US" sz="6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056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660FE92-189B-902A-0129-D37F6B75C9AB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28600"/>
            <a:ext cx="64008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D210BE-BB9F-0500-955E-E819263F20AF}"/>
              </a:ext>
            </a:extLst>
          </p:cNvPr>
          <p:cNvSpPr txBox="1"/>
          <p:nvPr/>
        </p:nvSpPr>
        <p:spPr>
          <a:xfrm>
            <a:off x="3352800" y="1063480"/>
            <a:ext cx="5486400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make the game more exciting, I incorporated a mechanic predominant in top-grossing casual mobile games: progression by selecting between 3 different upgrade. </a:t>
            </a:r>
            <a:endParaRPr lang="en-US" sz="28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4AD6F0-6747-DCC6-6282-A43D499632EF}"/>
              </a:ext>
            </a:extLst>
          </p:cNvPr>
          <p:cNvSpPr txBox="1"/>
          <p:nvPr/>
        </p:nvSpPr>
        <p:spPr>
          <a:xfrm>
            <a:off x="2895600" y="286716"/>
            <a:ext cx="64008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5400" b="1" i="0" u="none" strike="noStrike" dirty="0">
                <a:solidFill>
                  <a:srgbClr val="F1C23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Inspiration 3</a:t>
            </a:r>
            <a:endParaRPr lang="en-US" sz="5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6146" name="Picture 2" descr="75 – Betrayal at House on the Hill: Widow's Walk [Expansion] – What's Eric  Playing?">
            <a:extLst>
              <a:ext uri="{FF2B5EF4-FFF2-40B4-BE49-F238E27FC236}">
                <a16:creationId xmlns:a16="http://schemas.microsoft.com/office/drawing/2014/main" id="{3E9DCDF9-4BBD-2B71-FBBB-8CDC6730B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725" y="5012627"/>
            <a:ext cx="1946275" cy="129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676BDF-F3D9-7F7E-C5EE-65D5046C5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250">
            <a:off x="3112315" y="3999402"/>
            <a:ext cx="3363570" cy="14937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5FF840-D0F6-345B-AE65-ADC7815FED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13146">
            <a:off x="5889474" y="4617741"/>
            <a:ext cx="3213098" cy="156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957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660FE92-189B-902A-0129-D37F6B75C9AB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28600"/>
            <a:ext cx="64008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D210BE-BB9F-0500-955E-E819263F20AF}"/>
              </a:ext>
            </a:extLst>
          </p:cNvPr>
          <p:cNvSpPr txBox="1"/>
          <p:nvPr/>
        </p:nvSpPr>
        <p:spPr>
          <a:xfrm>
            <a:off x="3352799" y="1276029"/>
            <a:ext cx="5486400" cy="4739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proceeds to design 2 tiles that activate when the character pass it instead of just landing on it (Go – earn $200 like in Monopoly; Event – choose 1 of 3 events that modify the values of the tiles on the board)</a:t>
            </a:r>
            <a:endParaRPr lang="en-US" sz="3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4AD6F0-6747-DCC6-6282-A43D499632EF}"/>
              </a:ext>
            </a:extLst>
          </p:cNvPr>
          <p:cNvSpPr txBox="1"/>
          <p:nvPr/>
        </p:nvSpPr>
        <p:spPr>
          <a:xfrm>
            <a:off x="2895600" y="286716"/>
            <a:ext cx="640080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6600" b="1" i="0" u="none" strike="noStrike" dirty="0">
                <a:solidFill>
                  <a:srgbClr val="F1C23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Process 6</a:t>
            </a:r>
            <a:endParaRPr lang="en-US" sz="6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B97203-7E51-7371-A9A5-8FDC86553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428" y="5388205"/>
            <a:ext cx="4639143" cy="11302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349BE0-16CD-1CA9-1863-1DF936399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5395858"/>
            <a:ext cx="1555223" cy="1125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0AFCAF-F9AF-7911-EEBC-5E447015A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419" y="5393366"/>
            <a:ext cx="1550379" cy="112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10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660FE92-189B-902A-0129-D37F6B75C9AB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28600"/>
            <a:ext cx="64008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4AD6F0-6747-DCC6-6282-A43D499632EF}"/>
              </a:ext>
            </a:extLst>
          </p:cNvPr>
          <p:cNvSpPr txBox="1"/>
          <p:nvPr/>
        </p:nvSpPr>
        <p:spPr>
          <a:xfrm>
            <a:off x="2895600" y="286716"/>
            <a:ext cx="640080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6600" b="1" i="0" u="none" strike="noStrike" dirty="0">
                <a:solidFill>
                  <a:srgbClr val="F1C23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Process 6.1</a:t>
            </a:r>
            <a:endParaRPr lang="en-US" sz="6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D29E68-9A90-EBAA-6311-A5BFE3C29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876" y="1462990"/>
            <a:ext cx="6244248" cy="22082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CF76E4-2732-E100-E28B-40349DDAA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876" y="4068028"/>
            <a:ext cx="6244248" cy="216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00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660FE92-189B-902A-0129-D37F6B75C9AB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28600"/>
            <a:ext cx="64008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4AD6F0-6747-DCC6-6282-A43D499632EF}"/>
              </a:ext>
            </a:extLst>
          </p:cNvPr>
          <p:cNvSpPr txBox="1"/>
          <p:nvPr/>
        </p:nvSpPr>
        <p:spPr>
          <a:xfrm>
            <a:off x="2895600" y="286716"/>
            <a:ext cx="64008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6000" b="1" i="0" u="none" strike="noStrike" dirty="0">
                <a:solidFill>
                  <a:srgbClr val="F1C23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  <a:endParaRPr lang="en-US" sz="6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3C66D4-402D-5A1D-473C-D255DCC597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434"/>
          <a:stretch/>
        </p:blipFill>
        <p:spPr>
          <a:xfrm>
            <a:off x="4274084" y="4636032"/>
            <a:ext cx="4610743" cy="1814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F4FA23-2395-0E57-D8A3-85F4BC5706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4543"/>
          <a:stretch/>
        </p:blipFill>
        <p:spPr>
          <a:xfrm>
            <a:off x="3359556" y="4636032"/>
            <a:ext cx="914528" cy="18144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2CAE74-66DB-08BA-8483-AAC5EE294727}"/>
              </a:ext>
            </a:extLst>
          </p:cNvPr>
          <p:cNvSpPr txBox="1"/>
          <p:nvPr/>
        </p:nvSpPr>
        <p:spPr>
          <a:xfrm>
            <a:off x="3359556" y="1256211"/>
            <a:ext cx="5525271" cy="320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en-US" sz="2400" b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games 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can be bought in this game are games that I’ve played based on message history and inventory list on the Board Game Club Discord server at Georgia Tech.</a:t>
            </a:r>
          </a:p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en-US" sz="2400" b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Information such as game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complexity and rating are retrieved from boardgamegeek.com.</a:t>
            </a:r>
            <a:endParaRPr lang="en-US" sz="2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discord logo">
            <a:extLst>
              <a:ext uri="{FF2B5EF4-FFF2-40B4-BE49-F238E27FC236}">
                <a16:creationId xmlns:a16="http://schemas.microsoft.com/office/drawing/2014/main" id="{C42E0794-5332-DE86-75C4-B8CF4D16E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033" y="3999822"/>
            <a:ext cx="914528" cy="9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The Truth Behind The New BGG Logo — Vindicated - Games That Crit Different">
            <a:extLst>
              <a:ext uri="{FF2B5EF4-FFF2-40B4-BE49-F238E27FC236}">
                <a16:creationId xmlns:a16="http://schemas.microsoft.com/office/drawing/2014/main" id="{3A7B96CD-0CE5-09C7-5349-A2842377A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017" y="4107302"/>
            <a:ext cx="1504950" cy="69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7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660FE92-189B-902A-0129-D37F6B75C9AB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28600"/>
            <a:ext cx="64008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D210BE-BB9F-0500-955E-E819263F20AF}"/>
              </a:ext>
            </a:extLst>
          </p:cNvPr>
          <p:cNvSpPr txBox="1"/>
          <p:nvPr/>
        </p:nvSpPr>
        <p:spPr>
          <a:xfrm>
            <a:off x="3352800" y="2017693"/>
            <a:ext cx="5486400" cy="4739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want the gameplay mechanic to be intuitive to people who have never played board games before, and the first thought that comes to mind is to recreate a simplified version of Monopoly.</a:t>
            </a:r>
            <a:endParaRPr lang="en-US" sz="3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4AD6F0-6747-DCC6-6282-A43D499632EF}"/>
              </a:ext>
            </a:extLst>
          </p:cNvPr>
          <p:cNvSpPr txBox="1"/>
          <p:nvPr/>
        </p:nvSpPr>
        <p:spPr>
          <a:xfrm>
            <a:off x="2895600" y="776140"/>
            <a:ext cx="64008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7200" b="1" i="0" u="none" strike="noStrike" dirty="0">
                <a:solidFill>
                  <a:srgbClr val="F1C23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Brainstorm</a:t>
            </a:r>
            <a:endParaRPr lang="en-US" sz="7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191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660FE92-189B-902A-0129-D37F6B75C9AB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28600"/>
            <a:ext cx="64008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D210BE-BB9F-0500-955E-E819263F20AF}"/>
              </a:ext>
            </a:extLst>
          </p:cNvPr>
          <p:cNvSpPr txBox="1"/>
          <p:nvPr/>
        </p:nvSpPr>
        <p:spPr>
          <a:xfrm>
            <a:off x="3352800" y="1075095"/>
            <a:ext cx="54864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Throughout my pre-planning phase, I have also drafted another style of data visualization, which aligns more closely with recommended visualization practices: a timeline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4AD6F0-6747-DCC6-6282-A43D499632EF}"/>
              </a:ext>
            </a:extLst>
          </p:cNvPr>
          <p:cNvSpPr txBox="1"/>
          <p:nvPr/>
        </p:nvSpPr>
        <p:spPr>
          <a:xfrm>
            <a:off x="2895600" y="286716"/>
            <a:ext cx="64008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5400" b="1" i="0" u="none" strike="noStrike" dirty="0">
                <a:solidFill>
                  <a:srgbClr val="F1C23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Alternative Draft</a:t>
            </a:r>
            <a:endParaRPr lang="en-US" sz="5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714528-B1E5-4AC7-3FC4-82138533E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799" y="4614525"/>
            <a:ext cx="5486401" cy="163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06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660FE92-189B-902A-0129-D37F6B75C9AB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28600"/>
            <a:ext cx="64008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D210BE-BB9F-0500-955E-E819263F20AF}"/>
              </a:ext>
            </a:extLst>
          </p:cNvPr>
          <p:cNvSpPr txBox="1"/>
          <p:nvPr/>
        </p:nvSpPr>
        <p:spPr>
          <a:xfrm>
            <a:off x="3352800" y="1116760"/>
            <a:ext cx="5486400" cy="557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ctr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Unconventional format – board Game as a form of data visualization</a:t>
            </a:r>
          </a:p>
          <a:p>
            <a:pPr marL="285750" indent="-285750" algn="ctr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Inverting Visualization Best Practice – Delayed information display to fit with gameplay mechanic (Best practice is to display information immediately)</a:t>
            </a:r>
          </a:p>
          <a:p>
            <a:pPr marL="285750" indent="-285750" algn="ctr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Combining unusual dataset – Complexity and Rating data are typically unrelated, creating an inclination toward chance when playing the game.</a:t>
            </a:r>
          </a:p>
          <a:p>
            <a:pPr marL="285750" indent="-285750" algn="ctr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4AD6F0-6747-DCC6-6282-A43D499632EF}"/>
              </a:ext>
            </a:extLst>
          </p:cNvPr>
          <p:cNvSpPr txBox="1"/>
          <p:nvPr/>
        </p:nvSpPr>
        <p:spPr>
          <a:xfrm>
            <a:off x="2895600" y="286716"/>
            <a:ext cx="64008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5400" b="1" i="0" u="none" strike="noStrike" dirty="0">
                <a:solidFill>
                  <a:srgbClr val="F1C23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Rubric</a:t>
            </a:r>
            <a:endParaRPr lang="en-US" sz="5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53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660FE92-189B-902A-0129-D37F6B75C9AB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28600"/>
            <a:ext cx="64008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D210BE-BB9F-0500-955E-E819263F20AF}"/>
              </a:ext>
            </a:extLst>
          </p:cNvPr>
          <p:cNvSpPr txBox="1"/>
          <p:nvPr/>
        </p:nvSpPr>
        <p:spPr>
          <a:xfrm>
            <a:off x="3352800" y="1132245"/>
            <a:ext cx="5486400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You’ve reached the end of the board game About journey!</a:t>
            </a:r>
          </a:p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“Return to game” and starts playing!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4AD6F0-6747-DCC6-6282-A43D499632EF}"/>
              </a:ext>
            </a:extLst>
          </p:cNvPr>
          <p:cNvSpPr txBox="1"/>
          <p:nvPr/>
        </p:nvSpPr>
        <p:spPr>
          <a:xfrm>
            <a:off x="2895600" y="286716"/>
            <a:ext cx="64008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5400" b="1" i="0" u="none" strike="noStrike" dirty="0">
                <a:solidFill>
                  <a:srgbClr val="F1C23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US" sz="5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3" name="Picture 2" descr="A cartoon character running&#10;&#10;Description automatically generated">
            <a:extLst>
              <a:ext uri="{FF2B5EF4-FFF2-40B4-BE49-F238E27FC236}">
                <a16:creationId xmlns:a16="http://schemas.microsoft.com/office/drawing/2014/main" id="{B55488DA-96FC-E532-9224-1340EB457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193" y="5201593"/>
            <a:ext cx="941922" cy="1234243"/>
          </a:xfrm>
          <a:prstGeom prst="rect">
            <a:avLst/>
          </a:prstGeom>
        </p:spPr>
      </p:pic>
      <p:pic>
        <p:nvPicPr>
          <p:cNvPr id="4" name="Picture 3" descr="A cartoon character running&#10;&#10;Description automatically generated">
            <a:extLst>
              <a:ext uri="{FF2B5EF4-FFF2-40B4-BE49-F238E27FC236}">
                <a16:creationId xmlns:a16="http://schemas.microsoft.com/office/drawing/2014/main" id="{4392FACE-E5C4-C163-EF59-391D3CF3D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315" y="4458643"/>
            <a:ext cx="1508910" cy="1977193"/>
          </a:xfrm>
          <a:prstGeom prst="rect">
            <a:avLst/>
          </a:prstGeom>
        </p:spPr>
      </p:pic>
      <p:pic>
        <p:nvPicPr>
          <p:cNvPr id="8" name="Picture 7" descr="A cartoon character running&#10;&#10;Description automatically generated">
            <a:extLst>
              <a:ext uri="{FF2B5EF4-FFF2-40B4-BE49-F238E27FC236}">
                <a16:creationId xmlns:a16="http://schemas.microsoft.com/office/drawing/2014/main" id="{F72832B0-7321-3E2F-9A0C-35BC53857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470" y="3781431"/>
            <a:ext cx="2025730" cy="265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34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660FE92-189B-902A-0129-D37F6B75C9AB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28600"/>
            <a:ext cx="64008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D210BE-BB9F-0500-955E-E819263F20AF}"/>
              </a:ext>
            </a:extLst>
          </p:cNvPr>
          <p:cNvSpPr txBox="1"/>
          <p:nvPr/>
        </p:nvSpPr>
        <p:spPr>
          <a:xfrm>
            <a:off x="3352800" y="1428547"/>
            <a:ext cx="5486400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evidenced by these two images, my game will involve a character moving around a board</a:t>
            </a:r>
            <a:endParaRPr lang="en-US" sz="3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4AD6F0-6747-DCC6-6282-A43D499632EF}"/>
              </a:ext>
            </a:extLst>
          </p:cNvPr>
          <p:cNvSpPr txBox="1"/>
          <p:nvPr/>
        </p:nvSpPr>
        <p:spPr>
          <a:xfrm>
            <a:off x="2895600" y="286716"/>
            <a:ext cx="64008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7200" b="1" i="0" u="none" strike="noStrike" dirty="0">
                <a:solidFill>
                  <a:srgbClr val="F1C23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Iteration </a:t>
            </a:r>
            <a:r>
              <a:rPr lang="en-US" sz="7200" b="1" dirty="0">
                <a:solidFill>
                  <a:srgbClr val="F1C2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7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2AB5F72F-E5D6-A788-C79B-B4E5AE6E5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4296">
            <a:off x="6105665" y="4071177"/>
            <a:ext cx="2782499" cy="185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D8888E2-0BB4-AFC1-B54B-B8D8EB84E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8823">
            <a:off x="3203056" y="3704968"/>
            <a:ext cx="4080972" cy="229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563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660FE92-189B-902A-0129-D37F6B75C9AB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28600"/>
            <a:ext cx="64008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D210BE-BB9F-0500-955E-E819263F20AF}"/>
              </a:ext>
            </a:extLst>
          </p:cNvPr>
          <p:cNvSpPr txBox="1"/>
          <p:nvPr/>
        </p:nvSpPr>
        <p:spPr>
          <a:xfrm>
            <a:off x="3352800" y="1428547"/>
            <a:ext cx="54864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developed a rough paper draft of the board game</a:t>
            </a:r>
            <a:endParaRPr lang="en-US" sz="3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4AD6F0-6747-DCC6-6282-A43D499632EF}"/>
              </a:ext>
            </a:extLst>
          </p:cNvPr>
          <p:cNvSpPr txBox="1"/>
          <p:nvPr/>
        </p:nvSpPr>
        <p:spPr>
          <a:xfrm>
            <a:off x="2895600" y="286716"/>
            <a:ext cx="64008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7200" b="1" i="0" u="none" strike="noStrike" dirty="0">
                <a:solidFill>
                  <a:srgbClr val="F1C23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Draft 1</a:t>
            </a:r>
            <a:endParaRPr lang="en-US" sz="7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1929F7-E0EB-7B8F-6CA0-F6D376643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011" y="2568758"/>
            <a:ext cx="5867977" cy="357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913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660FE92-189B-902A-0129-D37F6B75C9AB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28600"/>
            <a:ext cx="64008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D210BE-BB9F-0500-955E-E819263F20AF}"/>
              </a:ext>
            </a:extLst>
          </p:cNvPr>
          <p:cNvSpPr txBox="1"/>
          <p:nvPr/>
        </p:nvSpPr>
        <p:spPr>
          <a:xfrm>
            <a:off x="3352800" y="1428547"/>
            <a:ext cx="5486400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en-US" sz="3200" b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 then proceeded to create a 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refined visualization model in PowerPoint.</a:t>
            </a:r>
            <a:endParaRPr lang="en-US" sz="3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4AD6F0-6747-DCC6-6282-A43D499632EF}"/>
              </a:ext>
            </a:extLst>
          </p:cNvPr>
          <p:cNvSpPr txBox="1"/>
          <p:nvPr/>
        </p:nvSpPr>
        <p:spPr>
          <a:xfrm>
            <a:off x="2895600" y="286716"/>
            <a:ext cx="64008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7200" b="1" i="0" u="none" strike="noStrike" dirty="0">
                <a:solidFill>
                  <a:srgbClr val="F1C23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Draft </a:t>
            </a:r>
            <a:r>
              <a:rPr lang="en-US" sz="7200" b="1" dirty="0">
                <a:solidFill>
                  <a:srgbClr val="F1C2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7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B6B36B-A496-5B02-EA25-71B81B3E9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190" y="3182873"/>
            <a:ext cx="4787620" cy="310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51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660FE92-189B-902A-0129-D37F6B75C9AB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28600"/>
            <a:ext cx="64008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D210BE-BB9F-0500-955E-E819263F20AF}"/>
              </a:ext>
            </a:extLst>
          </p:cNvPr>
          <p:cNvSpPr txBox="1"/>
          <p:nvPr/>
        </p:nvSpPr>
        <p:spPr>
          <a:xfrm>
            <a:off x="3352800" y="1428547"/>
            <a:ext cx="548640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en-US" sz="3200" b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developing my visualization, I opted to use a framework that I’ve recently learned called Next.js with React.js which simplifies and hasten page navigation.</a:t>
            </a:r>
            <a:endParaRPr lang="en-US" sz="3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4AD6F0-6747-DCC6-6282-A43D499632EF}"/>
              </a:ext>
            </a:extLst>
          </p:cNvPr>
          <p:cNvSpPr txBox="1"/>
          <p:nvPr/>
        </p:nvSpPr>
        <p:spPr>
          <a:xfrm>
            <a:off x="2895600" y="286716"/>
            <a:ext cx="64008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7200" b="1" i="0" u="none" strike="noStrike" dirty="0">
                <a:solidFill>
                  <a:srgbClr val="F1C23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Tool</a:t>
            </a:r>
            <a:endParaRPr lang="en-US" sz="7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4102" name="Picture 6" descr="Website Performance with React and Next.js | React Reconciliation, SSR">
            <a:extLst>
              <a:ext uri="{FF2B5EF4-FFF2-40B4-BE49-F238E27FC236}">
                <a16:creationId xmlns:a16="http://schemas.microsoft.com/office/drawing/2014/main" id="{B04A1D89-62E1-3A2A-5748-DF036F995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0900" y1="46137" x2="60550" y2="32483"/>
                        <a14:foregroundMark x1="77600" y1="46137" x2="77600" y2="38635"/>
                        <a14:foregroundMark x1="32250" y1="49137" x2="33700" y2="489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374" y="3838193"/>
            <a:ext cx="4775251" cy="318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89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660FE92-189B-902A-0129-D37F6B75C9AB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28600"/>
            <a:ext cx="64008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D210BE-BB9F-0500-955E-E819263F20AF}"/>
              </a:ext>
            </a:extLst>
          </p:cNvPr>
          <p:cNvSpPr txBox="1"/>
          <p:nvPr/>
        </p:nvSpPr>
        <p:spPr>
          <a:xfrm>
            <a:off x="3352800" y="1428547"/>
            <a:ext cx="5486400" cy="326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en-US" sz="3200" b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 development is an iterative approach, I begin programming this application by create a background and gameboard.</a:t>
            </a:r>
            <a:endParaRPr lang="en-US" sz="3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4AD6F0-6747-DCC6-6282-A43D499632EF}"/>
              </a:ext>
            </a:extLst>
          </p:cNvPr>
          <p:cNvSpPr txBox="1"/>
          <p:nvPr/>
        </p:nvSpPr>
        <p:spPr>
          <a:xfrm>
            <a:off x="2895600" y="286716"/>
            <a:ext cx="64008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7200" b="1" i="0" u="none" strike="noStrike" dirty="0">
                <a:solidFill>
                  <a:srgbClr val="F1C23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Process 1</a:t>
            </a:r>
            <a:endParaRPr lang="en-US" sz="7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CAA1CD2-7D79-E0DC-B8C7-979AA03F2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932" y="4038599"/>
            <a:ext cx="4910136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54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660FE92-189B-902A-0129-D37F6B75C9AB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28600"/>
            <a:ext cx="64008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D210BE-BB9F-0500-955E-E819263F20AF}"/>
              </a:ext>
            </a:extLst>
          </p:cNvPr>
          <p:cNvSpPr txBox="1"/>
          <p:nvPr/>
        </p:nvSpPr>
        <p:spPr>
          <a:xfrm>
            <a:off x="3352799" y="1276029"/>
            <a:ext cx="5486400" cy="4739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en-US" sz="3200" b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Using object-oriented programming and polymorphism, I 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class for each Tile with preliminary data such as game duration, complexity, and rating, allowing me to easily scale my application.</a:t>
            </a:r>
            <a:endParaRPr lang="en-US" sz="3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4AD6F0-6747-DCC6-6282-A43D499632EF}"/>
              </a:ext>
            </a:extLst>
          </p:cNvPr>
          <p:cNvSpPr txBox="1"/>
          <p:nvPr/>
        </p:nvSpPr>
        <p:spPr>
          <a:xfrm>
            <a:off x="2895600" y="286716"/>
            <a:ext cx="640080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6600" b="1" i="0" u="none" strike="noStrike" dirty="0">
                <a:solidFill>
                  <a:srgbClr val="F1C23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Process 2</a:t>
            </a:r>
            <a:endParaRPr lang="en-US" sz="6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080B74-7338-2EAF-1447-FA42B0A4E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023" y="5381208"/>
            <a:ext cx="4143953" cy="8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09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660FE92-189B-902A-0129-D37F6B75C9AB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28600"/>
            <a:ext cx="64008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D210BE-BB9F-0500-955E-E819263F20AF}"/>
              </a:ext>
            </a:extLst>
          </p:cNvPr>
          <p:cNvSpPr txBox="1"/>
          <p:nvPr/>
        </p:nvSpPr>
        <p:spPr>
          <a:xfrm>
            <a:off x="3352799" y="1276029"/>
            <a:ext cx="548640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en-US" sz="3200" b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Next, I developed the key interaction functionality of rolling a dice and seeing incrementing roll # and money as the player land on different spaces.</a:t>
            </a:r>
            <a:endParaRPr lang="en-US" sz="3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4AD6F0-6747-DCC6-6282-A43D499632EF}"/>
              </a:ext>
            </a:extLst>
          </p:cNvPr>
          <p:cNvSpPr txBox="1"/>
          <p:nvPr/>
        </p:nvSpPr>
        <p:spPr>
          <a:xfrm>
            <a:off x="2895600" y="286716"/>
            <a:ext cx="640080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6600" b="1" i="0" u="none" strike="noStrike" dirty="0">
                <a:solidFill>
                  <a:srgbClr val="F1C23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Process 3</a:t>
            </a:r>
            <a:endParaRPr lang="en-US" sz="6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C23BED-62FB-1449-A21B-2A90368EC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943" y="4381369"/>
            <a:ext cx="4744112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32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661</Words>
  <Application>Microsoft Office PowerPoint</Application>
  <PresentationFormat>Widescreen</PresentationFormat>
  <Paragraphs>83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Hai Dao</dc:creator>
  <cp:lastModifiedBy>Hai Dao</cp:lastModifiedBy>
  <cp:revision>17</cp:revision>
  <dcterms:created xsi:type="dcterms:W3CDTF">2024-03-09T19:31:12Z</dcterms:created>
  <dcterms:modified xsi:type="dcterms:W3CDTF">2024-03-09T21:33:56Z</dcterms:modified>
</cp:coreProperties>
</file>